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4"/>
  </p:notesMasterIdLst>
  <p:sldIdLst>
    <p:sldId id="274" r:id="rId2"/>
    <p:sldId id="258" r:id="rId3"/>
    <p:sldId id="280" r:id="rId4"/>
    <p:sldId id="260" r:id="rId5"/>
    <p:sldId id="275" r:id="rId6"/>
    <p:sldId id="262" r:id="rId7"/>
    <p:sldId id="276" r:id="rId8"/>
    <p:sldId id="277" r:id="rId9"/>
    <p:sldId id="265" r:id="rId10"/>
    <p:sldId id="266" r:id="rId11"/>
    <p:sldId id="269" r:id="rId12"/>
    <p:sldId id="279" r:id="rId1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B8"/>
    <a:srgbClr val="7D1111"/>
    <a:srgbClr val="E22E2E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62" autoAdjust="0"/>
  </p:normalViewPr>
  <p:slideViewPr>
    <p:cSldViewPr>
      <p:cViewPr varScale="1">
        <p:scale>
          <a:sx n="70" d="100"/>
          <a:sy n="70" d="100"/>
        </p:scale>
        <p:origin x="138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SI</c:v>
                </c:pt>
              </c:strCache>
            </c:strRef>
          </c:tx>
          <c:spPr>
            <a:solidFill>
              <a:srgbClr val="E22E2E"/>
            </a:solidFill>
          </c:spPr>
          <c:invertIfNegative val="0"/>
          <c:dLbls>
            <c:dLbl>
              <c:idx val="0"/>
              <c:layout>
                <c:manualLayout>
                  <c:x val="-1.824509920353677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Foglio1!$A$2:$A$5</c:f>
              <c:strCache>
                <c:ptCount val="4"/>
                <c:pt idx="0">
                  <c:v>Lunedì</c:v>
                </c:pt>
                <c:pt idx="1">
                  <c:v>Giovedì</c:v>
                </c:pt>
                <c:pt idx="2">
                  <c:v>Venerdì</c:v>
                </c:pt>
                <c:pt idx="3">
                  <c:v>Sabato</c:v>
                </c:pt>
              </c:strCache>
            </c:strRef>
          </c:cat>
          <c:val>
            <c:numRef>
              <c:f>Foglio1!$B$2:$B$5</c:f>
              <c:numCache>
                <c:formatCode>0%</c:formatCode>
                <c:ptCount val="4"/>
                <c:pt idx="0">
                  <c:v>0.49</c:v>
                </c:pt>
                <c:pt idx="1">
                  <c:v>0.28999999999999998</c:v>
                </c:pt>
                <c:pt idx="2">
                  <c:v>0.68</c:v>
                </c:pt>
                <c:pt idx="3">
                  <c:v>0.09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0070B8"/>
            </a:solidFill>
            <a:ln>
              <a:solidFill>
                <a:schemeClr val="accent1"/>
              </a:solidFill>
            </a:ln>
          </c:spPr>
          <c:invertIfNegative val="0"/>
          <c:dLbls>
            <c:dLbl>
              <c:idx val="0"/>
              <c:layout>
                <c:manualLayout>
                  <c:x val="8.10893297934967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108932979349677E-3"/>
                  <c:y val="-3.32772249624255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Foglio1!$A$2:$A$5</c:f>
              <c:strCache>
                <c:ptCount val="4"/>
                <c:pt idx="0">
                  <c:v>Lunedì</c:v>
                </c:pt>
                <c:pt idx="1">
                  <c:v>Giovedì</c:v>
                </c:pt>
                <c:pt idx="2">
                  <c:v>Venerdì</c:v>
                </c:pt>
                <c:pt idx="3">
                  <c:v>Sabato</c:v>
                </c:pt>
              </c:strCache>
            </c:strRef>
          </c:cat>
          <c:val>
            <c:numRef>
              <c:f>Foglio1!$C$2:$C$5</c:f>
              <c:numCache>
                <c:formatCode>0%</c:formatCode>
                <c:ptCount val="4"/>
                <c:pt idx="0">
                  <c:v>0.51</c:v>
                </c:pt>
                <c:pt idx="1">
                  <c:v>0.71</c:v>
                </c:pt>
                <c:pt idx="2">
                  <c:v>0.32</c:v>
                </c:pt>
                <c:pt idx="3">
                  <c:v>0.91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6115888"/>
        <c:axId val="356116672"/>
      </c:barChart>
      <c:catAx>
        <c:axId val="3561158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56116672"/>
        <c:crosses val="autoZero"/>
        <c:auto val="1"/>
        <c:lblAlgn val="ctr"/>
        <c:lblOffset val="100"/>
        <c:noMultiLvlLbl val="0"/>
      </c:catAx>
      <c:valAx>
        <c:axId val="35611667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5611588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pPr>
            <a:r>
              <a:rPr lang="en-US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Uomini</a:t>
            </a:r>
            <a:endParaRPr lang="en-US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c:rich>
      </c:tx>
      <c:layout>
        <c:manualLayout>
          <c:xMode val="edge"/>
          <c:yMode val="edge"/>
          <c:x val="0.31415518101474565"/>
          <c:y val="2.1166666666666667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solidFill>
              <a:srgbClr val="E22E2E"/>
            </a:solidFill>
            <a:ln w="25400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</c:spPr>
          <c:dPt>
            <c:idx val="0"/>
            <c:bubble3D val="0"/>
            <c:spPr>
              <a:solidFill>
                <a:srgbClr val="E22E2E"/>
              </a:soli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"/>
            <c:bubble3D val="0"/>
            <c:spPr>
              <a:solidFill>
                <a:srgbClr val="0070B8"/>
              </a:solidFill>
              <a:ln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Foglio1!$A$2:$A$3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Foglio1!$B$2:$B$3</c:f>
              <c:numCache>
                <c:formatCode>0%</c:formatCode>
                <c:ptCount val="2"/>
                <c:pt idx="0">
                  <c:v>0.39</c:v>
                </c:pt>
                <c:pt idx="1">
                  <c:v>0.61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pP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Donne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Femine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50000"/>
                    <a:satMod val="300000"/>
                  </a:schemeClr>
                </a:gs>
                <a:gs pos="35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Pt>
            <c:idx val="0"/>
            <c:bubble3D val="0"/>
            <c:spPr>
              <a:solidFill>
                <a:srgbClr val="E22E2E"/>
              </a:soli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"/>
            <c:bubble3D val="0"/>
            <c:spPr>
              <a:solidFill>
                <a:srgbClr val="0070B8"/>
              </a:soli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Foglio1!$A$2:$A$3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Foglio1!$B$2:$B$3</c:f>
              <c:numCache>
                <c:formatCode>0%</c:formatCode>
                <c:ptCount val="2"/>
                <c:pt idx="0">
                  <c:v>0.39</c:v>
                </c:pt>
                <c:pt idx="1">
                  <c:v>0.61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Si</c:v>
                </c:pt>
              </c:strCache>
            </c:strRef>
          </c:tx>
          <c:spPr>
            <a:solidFill>
              <a:srgbClr val="E22E2E"/>
            </a:solidFill>
            <a:ln w="9525" cap="flat" cmpd="sng" algn="ctr">
              <a:solidFill>
                <a:schemeClr val="accent1">
                  <a:lumMod val="40000"/>
                  <a:lumOff val="60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Foglio1!$A$2:$A$5</c:f>
              <c:strCache>
                <c:ptCount val="4"/>
                <c:pt idx="0">
                  <c:v>Impiegato/Tecnico</c:v>
                </c:pt>
                <c:pt idx="1">
                  <c:v>Operaio/Autista</c:v>
                </c:pt>
                <c:pt idx="2">
                  <c:v>Libero Professionista</c:v>
                </c:pt>
                <c:pt idx="3">
                  <c:v>Disoc/Stud/Pens/Casal</c:v>
                </c:pt>
              </c:strCache>
            </c:strRef>
          </c:cat>
          <c:val>
            <c:numRef>
              <c:f>Foglio1!$B$2:$B$5</c:f>
              <c:numCache>
                <c:formatCode>0%</c:formatCode>
                <c:ptCount val="4"/>
                <c:pt idx="0">
                  <c:v>0.55000000000000004</c:v>
                </c:pt>
                <c:pt idx="1">
                  <c:v>0.57999999999999996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0070B8"/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4"/>
              <c:layout>
                <c:manualLayout>
                  <c:x val="1.3186489143989193E-2"/>
                  <c:y val="-2.08858372461539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Foglio1!$A$2:$A$5</c:f>
              <c:strCache>
                <c:ptCount val="4"/>
                <c:pt idx="0">
                  <c:v>Impiegato/Tecnico</c:v>
                </c:pt>
                <c:pt idx="1">
                  <c:v>Operaio/Autista</c:v>
                </c:pt>
                <c:pt idx="2">
                  <c:v>Libero Professionista</c:v>
                </c:pt>
                <c:pt idx="3">
                  <c:v>Disoc/Stud/Pens/Casal</c:v>
                </c:pt>
              </c:strCache>
            </c:strRef>
          </c:cat>
          <c:val>
            <c:numRef>
              <c:f>Foglio1!$C$2:$C$5</c:f>
              <c:numCache>
                <c:formatCode>0%</c:formatCode>
                <c:ptCount val="4"/>
                <c:pt idx="0">
                  <c:v>0.45</c:v>
                </c:pt>
                <c:pt idx="1">
                  <c:v>0.42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6113144"/>
        <c:axId val="356112360"/>
      </c:barChart>
      <c:catAx>
        <c:axId val="3561131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56112360"/>
        <c:crosses val="autoZero"/>
        <c:auto val="1"/>
        <c:lblAlgn val="ctr"/>
        <c:lblOffset val="100"/>
        <c:noMultiLvlLbl val="0"/>
      </c:catAx>
      <c:valAx>
        <c:axId val="35611236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561131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Helvetica" panose="020B0604020202020204" pitchFamily="34" charset="0"/>
          <a:cs typeface="Helvetica" panose="020B0604020202020204" pitchFamily="34" charset="0"/>
        </a:defRPr>
      </a:pPr>
      <a:endParaRPr lang="it-IT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Si</c:v>
                </c:pt>
              </c:strCache>
            </c:strRef>
          </c:tx>
          <c:spPr>
            <a:solidFill>
              <a:srgbClr val="E22E2E"/>
            </a:solidFill>
            <a:ln w="9525" cap="flat" cmpd="sng" algn="ctr">
              <a:solidFill>
                <a:schemeClr val="accent1">
                  <a:lumMod val="40000"/>
                  <a:lumOff val="60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Foglio1!$A$2:$A$6</c:f>
              <c:strCache>
                <c:ptCount val="5"/>
                <c:pt idx="0">
                  <c:v>18-25</c:v>
                </c:pt>
                <c:pt idx="1">
                  <c:v>26-35</c:v>
                </c:pt>
                <c:pt idx="2">
                  <c:v>36-45</c:v>
                </c:pt>
                <c:pt idx="3">
                  <c:v>46-55</c:v>
                </c:pt>
                <c:pt idx="4">
                  <c:v>&gt;56</c:v>
                </c:pt>
              </c:strCache>
            </c:strRef>
          </c:cat>
          <c:val>
            <c:numRef>
              <c:f>Foglio1!$B$2:$B$6</c:f>
              <c:numCache>
                <c:formatCode>0%</c:formatCode>
                <c:ptCount val="5"/>
                <c:pt idx="0">
                  <c:v>0.17</c:v>
                </c:pt>
                <c:pt idx="1">
                  <c:v>0.44</c:v>
                </c:pt>
                <c:pt idx="2">
                  <c:v>0.46</c:v>
                </c:pt>
                <c:pt idx="3">
                  <c:v>0.46</c:v>
                </c:pt>
                <c:pt idx="4">
                  <c:v>0.25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0070B8"/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4"/>
              <c:layout>
                <c:manualLayout>
                  <c:x val="1.3186489143989193E-2"/>
                  <c:y val="-2.08858372461539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Foglio1!$A$2:$A$6</c:f>
              <c:strCache>
                <c:ptCount val="5"/>
                <c:pt idx="0">
                  <c:v>18-25</c:v>
                </c:pt>
                <c:pt idx="1">
                  <c:v>26-35</c:v>
                </c:pt>
                <c:pt idx="2">
                  <c:v>36-45</c:v>
                </c:pt>
                <c:pt idx="3">
                  <c:v>46-55</c:v>
                </c:pt>
                <c:pt idx="4">
                  <c:v>&gt;56</c:v>
                </c:pt>
              </c:strCache>
            </c:strRef>
          </c:cat>
          <c:val>
            <c:numRef>
              <c:f>Foglio1!$C$2:$C$6</c:f>
              <c:numCache>
                <c:formatCode>0%</c:formatCode>
                <c:ptCount val="5"/>
                <c:pt idx="0">
                  <c:v>0.83</c:v>
                </c:pt>
                <c:pt idx="1">
                  <c:v>0.56000000000000005</c:v>
                </c:pt>
                <c:pt idx="2">
                  <c:v>0.54</c:v>
                </c:pt>
                <c:pt idx="3">
                  <c:v>0.54</c:v>
                </c:pt>
                <c:pt idx="4">
                  <c:v>0.75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6110792"/>
        <c:axId val="356113928"/>
      </c:barChart>
      <c:catAx>
        <c:axId val="3561107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56113928"/>
        <c:crosses val="autoZero"/>
        <c:auto val="1"/>
        <c:lblAlgn val="ctr"/>
        <c:lblOffset val="100"/>
        <c:noMultiLvlLbl val="0"/>
      </c:catAx>
      <c:valAx>
        <c:axId val="35611392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561107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Plasma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</c:spPr>
          <c:dPt>
            <c:idx val="0"/>
            <c:bubble3D val="0"/>
            <c:spPr>
              <a:solidFill>
                <a:srgbClr val="E22E2E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rgbClr val="0070B8"/>
              </a:solidFill>
              <a:ln>
                <a:solidFill>
                  <a:schemeClr val="tx1"/>
                </a:solidFill>
              </a:ln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Foglio1!$A$2:$A$3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Foglio1!$B$2:$B$3</c:f>
              <c:numCache>
                <c:formatCode>0%</c:formatCode>
                <c:ptCount val="2"/>
                <c:pt idx="0">
                  <c:v>0.38</c:v>
                </c:pt>
                <c:pt idx="1">
                  <c:v>0.62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Sangue</c:v>
                </c:pt>
              </c:strCache>
            </c:strRef>
          </c:tx>
          <c:spPr>
            <a:solidFill>
              <a:srgbClr val="0070B8"/>
            </a:solidFill>
          </c:spPr>
          <c:dPt>
            <c:idx val="0"/>
            <c:bubble3D val="0"/>
            <c:spPr>
              <a:solidFill>
                <a:srgbClr val="E22E2E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rgbClr val="0070B8"/>
              </a:solidFill>
              <a:ln>
                <a:solidFill>
                  <a:schemeClr val="tx1"/>
                </a:solidFill>
              </a:ln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Foglio1!$A$2:$A$3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Foglio1!$B$2:$B$3</c:f>
              <c:numCache>
                <c:formatCode>0%</c:formatCode>
                <c:ptCount val="2"/>
                <c:pt idx="0">
                  <c:v>0.4</c:v>
                </c:pt>
                <c:pt idx="1">
                  <c:v>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Percentuale</c:v>
                </c:pt>
              </c:strCache>
            </c:strRef>
          </c:tx>
          <c:spPr>
            <a:solidFill>
              <a:srgbClr val="0070B8"/>
            </a:solidFill>
          </c:spPr>
          <c:invertIfNegative val="0"/>
          <c:cat>
            <c:strRef>
              <c:f>Foglio1!$A$2:$A$9</c:f>
              <c:strCache>
                <c:ptCount val="8"/>
                <c:pt idx="0">
                  <c:v>Disocc/stud/pens/casa</c:v>
                </c:pt>
                <c:pt idx="1">
                  <c:v>Libero Professionista</c:v>
                </c:pt>
                <c:pt idx="2">
                  <c:v>Giorno libero/ferie/turno</c:v>
                </c:pt>
                <c:pt idx="3">
                  <c:v>Rispettare impegno lavorativo</c:v>
                </c:pt>
                <c:pt idx="4">
                  <c:v>Non dare "fastidio" al lavoro</c:v>
                </c:pt>
                <c:pt idx="5">
                  <c:v>Non sente il bisogno di riposo </c:v>
                </c:pt>
                <c:pt idx="6">
                  <c:v>Sia "vero volontariato"</c:v>
                </c:pt>
                <c:pt idx="7">
                  <c:v>Non dichiarato</c:v>
                </c:pt>
              </c:strCache>
            </c:strRef>
          </c:cat>
          <c:val>
            <c:numRef>
              <c:f>Foglio1!$B$2:$B$9</c:f>
              <c:numCache>
                <c:formatCode>0%</c:formatCode>
                <c:ptCount val="8"/>
                <c:pt idx="0">
                  <c:v>0.31</c:v>
                </c:pt>
                <c:pt idx="1">
                  <c:v>0.19</c:v>
                </c:pt>
                <c:pt idx="2">
                  <c:v>0.31</c:v>
                </c:pt>
                <c:pt idx="3">
                  <c:v>0.02</c:v>
                </c:pt>
                <c:pt idx="4">
                  <c:v>0.02</c:v>
                </c:pt>
                <c:pt idx="5">
                  <c:v>0.04</c:v>
                </c:pt>
                <c:pt idx="6">
                  <c:v>0.01</c:v>
                </c:pt>
                <c:pt idx="7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6110400"/>
        <c:axId val="356109224"/>
      </c:barChart>
      <c:catAx>
        <c:axId val="356110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56109224"/>
        <c:crosses val="autoZero"/>
        <c:auto val="1"/>
        <c:lblAlgn val="ctr"/>
        <c:lblOffset val="100"/>
        <c:noMultiLvlLbl val="0"/>
      </c:catAx>
      <c:valAx>
        <c:axId val="35610922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5611040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DA4FD6-24ED-449D-9FEB-1CD78FDA11F1}" type="datetimeFigureOut">
              <a:rPr lang="it-IT" smtClean="0"/>
              <a:t>21/01/2018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FA7FD1-C0F2-4C20-BC4A-7B5A124FEC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0857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2DAF2-AE15-448B-8D32-F9C5F365BDCC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6952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2DAF2-AE15-448B-8D32-F9C5F365BDCC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6952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1E582-7AF2-445A-B9E2-C8CADE755927}" type="datetimeFigureOut">
              <a:rPr lang="it-IT" smtClean="0"/>
              <a:t>21/01/2018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C6DF1-1960-4205-B519-5870A057DD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2811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1E582-7AF2-445A-B9E2-C8CADE755927}" type="datetimeFigureOut">
              <a:rPr lang="it-IT" smtClean="0"/>
              <a:t>21/01/2018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C6DF1-1960-4205-B519-5870A057DD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3295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1E582-7AF2-445A-B9E2-C8CADE755927}" type="datetimeFigureOut">
              <a:rPr lang="it-IT" smtClean="0"/>
              <a:t>21/01/2018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C6DF1-1960-4205-B519-5870A057DD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5895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1E582-7AF2-445A-B9E2-C8CADE755927}" type="datetimeFigureOut">
              <a:rPr lang="it-IT" smtClean="0"/>
              <a:t>21/01/2018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C6DF1-1960-4205-B519-5870A057DD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5880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1E582-7AF2-445A-B9E2-C8CADE755927}" type="datetimeFigureOut">
              <a:rPr lang="it-IT" smtClean="0"/>
              <a:t>21/01/2018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C6DF1-1960-4205-B519-5870A057DD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1990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1E582-7AF2-445A-B9E2-C8CADE755927}" type="datetimeFigureOut">
              <a:rPr lang="it-IT" smtClean="0"/>
              <a:t>21/01/2018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C6DF1-1960-4205-B519-5870A057DD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8518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1E582-7AF2-445A-B9E2-C8CADE755927}" type="datetimeFigureOut">
              <a:rPr lang="it-IT" smtClean="0"/>
              <a:t>21/01/2018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C6DF1-1960-4205-B519-5870A057DD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0398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1E582-7AF2-445A-B9E2-C8CADE755927}" type="datetimeFigureOut">
              <a:rPr lang="it-IT" smtClean="0"/>
              <a:t>21/01/2018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C6DF1-1960-4205-B519-5870A057DD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7681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1E582-7AF2-445A-B9E2-C8CADE755927}" type="datetimeFigureOut">
              <a:rPr lang="it-IT" smtClean="0"/>
              <a:t>21/01/2018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C6DF1-1960-4205-B519-5870A057DD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8905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1E582-7AF2-445A-B9E2-C8CADE755927}" type="datetimeFigureOut">
              <a:rPr lang="it-IT" smtClean="0"/>
              <a:t>21/01/2018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C6DF1-1960-4205-B519-5870A057DD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864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1E582-7AF2-445A-B9E2-C8CADE755927}" type="datetimeFigureOut">
              <a:rPr lang="it-IT" smtClean="0"/>
              <a:t>21/01/2018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C6DF1-1960-4205-B519-5870A057DD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582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1E582-7AF2-445A-B9E2-C8CADE755927}" type="datetimeFigureOut">
              <a:rPr lang="it-IT" smtClean="0"/>
              <a:t>21/01/2018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C6DF1-1960-4205-B519-5870A057DD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6575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13" y="425298"/>
            <a:ext cx="8581175" cy="6071036"/>
          </a:xfrm>
          <a:prstGeom prst="rect">
            <a:avLst/>
          </a:prstGeom>
        </p:spPr>
      </p:pic>
      <p:sp>
        <p:nvSpPr>
          <p:cNvPr id="4" name="AutoShape 2" descr="Visualizzazione di Logo Pranzo 67°.jpg"/>
          <p:cNvSpPr>
            <a:spLocks noChangeAspect="1" noChangeArrowheads="1"/>
          </p:cNvSpPr>
          <p:nvPr/>
        </p:nvSpPr>
        <p:spPr bwMode="auto">
          <a:xfrm>
            <a:off x="177192" y="-305828"/>
            <a:ext cx="2374387" cy="316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770884" y="2752930"/>
            <a:ext cx="76022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>
                <a:solidFill>
                  <a:srgbClr val="E3332F"/>
                </a:solidFill>
                <a:latin typeface="Helvetica" panose="020B0604020202020204" pitchFamily="34" charset="0"/>
                <a:ea typeface="Adobe Gothic Std B" panose="020B0800000000000000" pitchFamily="34" charset="-128"/>
                <a:cs typeface="Helvetica" panose="020B0604020202020204" pitchFamily="34" charset="0"/>
              </a:rPr>
              <a:t>GIORNATA DI RIPOSO 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770884" y="3717032"/>
            <a:ext cx="7602231" cy="1384995"/>
          </a:xfrm>
          <a:prstGeom prst="rect">
            <a:avLst/>
          </a:prstGeom>
          <a:solidFill>
            <a:srgbClr val="E3332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Indagine statistica eseguita nel periodo </a:t>
            </a:r>
            <a:r>
              <a:rPr lang="it-IT" sz="28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12 </a:t>
            </a:r>
            <a:r>
              <a:rPr lang="it-IT" sz="28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settembre 2016 </a:t>
            </a:r>
            <a:r>
              <a:rPr lang="it-IT" sz="28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- 21 </a:t>
            </a:r>
            <a:r>
              <a:rPr lang="it-IT" sz="28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ottobre 2016 presso </a:t>
            </a:r>
            <a:r>
              <a:rPr lang="it-IT" sz="28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la sede AVIS Centro </a:t>
            </a:r>
            <a:r>
              <a:rPr lang="it-IT" sz="28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fisso </a:t>
            </a:r>
            <a:r>
              <a:rPr lang="it-IT" sz="28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prelievi Guastalla</a:t>
            </a:r>
            <a:r>
              <a:rPr lang="it-IT" sz="28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637"/>
          <a:stretch/>
        </p:blipFill>
        <p:spPr>
          <a:xfrm>
            <a:off x="2787831" y="10825"/>
            <a:ext cx="3674169" cy="1408072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787831" y="1418897"/>
            <a:ext cx="367416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3600" dirty="0" err="1" smtClean="0">
                <a:solidFill>
                  <a:srgbClr val="0070B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U.d.R</a:t>
            </a:r>
            <a:r>
              <a:rPr lang="it-IT" sz="3600" dirty="0" smtClean="0">
                <a:solidFill>
                  <a:srgbClr val="0070B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Guastalla</a:t>
            </a:r>
            <a:endParaRPr lang="it-IT" sz="2400" dirty="0" smtClean="0"/>
          </a:p>
        </p:txBody>
      </p:sp>
      <p:sp>
        <p:nvSpPr>
          <p:cNvPr id="14" name="Rettangolo 13"/>
          <p:cNvSpPr/>
          <p:nvPr/>
        </p:nvSpPr>
        <p:spPr>
          <a:xfrm>
            <a:off x="1238574" y="5317891"/>
            <a:ext cx="66668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rgbClr val="0070B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Federica Vincenzi</a:t>
            </a:r>
          </a:p>
          <a:p>
            <a:pPr algn="ctr"/>
            <a:r>
              <a:rPr lang="it-IT" b="1" dirty="0" smtClean="0">
                <a:solidFill>
                  <a:srgbClr val="0070B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Classe 4°A Istituto Russell di Guastalla </a:t>
            </a:r>
          </a:p>
          <a:p>
            <a:pPr algn="ctr"/>
            <a:r>
              <a:rPr lang="it-IT" b="1" dirty="0" err="1" smtClean="0">
                <a:solidFill>
                  <a:srgbClr val="0070B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a.s</a:t>
            </a:r>
            <a:r>
              <a:rPr lang="it-IT" b="1" dirty="0" err="1">
                <a:solidFill>
                  <a:srgbClr val="0070B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r>
              <a:rPr lang="it-IT" b="1" dirty="0">
                <a:solidFill>
                  <a:srgbClr val="0070B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it-IT" b="1" dirty="0" smtClean="0">
                <a:solidFill>
                  <a:srgbClr val="0070B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2016/2017                                      </a:t>
            </a:r>
          </a:p>
          <a:p>
            <a:pPr algn="ctr"/>
            <a:r>
              <a:rPr lang="it-IT" b="1" dirty="0" smtClean="0">
                <a:solidFill>
                  <a:srgbClr val="0070B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Stage </a:t>
            </a:r>
            <a:r>
              <a:rPr lang="it-IT" b="1" dirty="0">
                <a:solidFill>
                  <a:srgbClr val="0070B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alternanza scuola-lavoro</a:t>
            </a:r>
          </a:p>
        </p:txBody>
      </p:sp>
    </p:spTree>
    <p:extLst>
      <p:ext uri="{BB962C8B-B14F-4D97-AF65-F5344CB8AC3E}">
        <p14:creationId xmlns:p14="http://schemas.microsoft.com/office/powerpoint/2010/main" val="173854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3043824"/>
              </p:ext>
            </p:extLst>
          </p:nvPr>
        </p:nvGraphicFramePr>
        <p:xfrm>
          <a:off x="457200" y="1196752"/>
          <a:ext cx="8229600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0" y="334397"/>
            <a:ext cx="3419872" cy="646331"/>
          </a:xfrm>
          <a:prstGeom prst="rect">
            <a:avLst/>
          </a:prstGeom>
          <a:solidFill>
            <a:srgbClr val="E22E2E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36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Perché NO?</a:t>
            </a:r>
            <a:endParaRPr lang="it-IT" sz="36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3714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1845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2800" dirty="0"/>
              <a:t>Un ringraziamento speciale a…</a:t>
            </a:r>
          </a:p>
          <a:p>
            <a:pPr marL="0" indent="0">
              <a:buNone/>
            </a:pPr>
            <a:r>
              <a:rPr lang="it-IT" sz="2800" dirty="0"/>
              <a:t>AVIS </a:t>
            </a:r>
            <a:r>
              <a:rPr lang="it-IT" sz="2800" dirty="0" smtClean="0"/>
              <a:t>Guastalla e AVIS Provinciale Reggio Emilia </a:t>
            </a:r>
            <a:r>
              <a:rPr lang="it-IT" sz="2800" dirty="0"/>
              <a:t>che </a:t>
            </a:r>
            <a:r>
              <a:rPr lang="it-IT" sz="2800" dirty="0" smtClean="0"/>
              <a:t>hanno </a:t>
            </a:r>
            <a:r>
              <a:rPr lang="it-IT" sz="2800" dirty="0"/>
              <a:t>permesso la realizzazione di questo progetto </a:t>
            </a:r>
            <a:r>
              <a:rPr lang="it-IT" sz="2800" dirty="0" smtClean="0"/>
              <a:t>ed in particolare </a:t>
            </a:r>
            <a:r>
              <a:rPr lang="it-IT" sz="2800" dirty="0"/>
              <a:t>a </a:t>
            </a:r>
            <a:r>
              <a:rPr lang="it-IT" sz="2800" dirty="0" smtClean="0"/>
              <a:t>Nadia </a:t>
            </a:r>
            <a:r>
              <a:rPr lang="it-IT" sz="2800" dirty="0" err="1" smtClean="0"/>
              <a:t>Truzzi</a:t>
            </a:r>
            <a:r>
              <a:rPr lang="it-IT" sz="2800" dirty="0"/>
              <a:t>, mia tutor</a:t>
            </a:r>
          </a:p>
          <a:p>
            <a:pPr marL="0" indent="0">
              <a:buNone/>
            </a:pPr>
            <a:endParaRPr lang="it-IT" sz="2800" dirty="0"/>
          </a:p>
          <a:p>
            <a:pPr marL="0" indent="0">
              <a:buNone/>
            </a:pPr>
            <a:r>
              <a:rPr lang="it-IT" sz="2800" dirty="0"/>
              <a:t>A tutti coloro che, nelle due settimane di stage, hanno saputo insegnarmi tante cose, mi hanno ascoltata e consigliata.</a:t>
            </a:r>
          </a:p>
          <a:p>
            <a:pPr marL="0" indent="0">
              <a:buNone/>
            </a:pPr>
            <a:endParaRPr lang="it-IT" sz="2800" dirty="0"/>
          </a:p>
          <a:p>
            <a:pPr marL="0" indent="0">
              <a:buNone/>
            </a:pPr>
            <a:r>
              <a:rPr lang="it-IT" sz="2800" dirty="0"/>
              <a:t>A tutti i donatori perché adesso so veramente cosa significhi DONARE.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0" y="334397"/>
            <a:ext cx="5652000" cy="646331"/>
          </a:xfrm>
          <a:prstGeom prst="rect">
            <a:avLst/>
          </a:prstGeom>
          <a:solidFill>
            <a:srgbClr val="0070B8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36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Ringraziamenti </a:t>
            </a:r>
            <a:endParaRPr lang="it-IT" sz="36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8406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49" y="425298"/>
            <a:ext cx="8081100" cy="5717241"/>
          </a:xfrm>
          <a:prstGeom prst="rect">
            <a:avLst/>
          </a:prstGeom>
        </p:spPr>
      </p:pic>
      <p:sp>
        <p:nvSpPr>
          <p:cNvPr id="4" name="AutoShape 2" descr="Visualizzazione di Logo Pranzo 67°.jpg"/>
          <p:cNvSpPr>
            <a:spLocks noChangeAspect="1" noChangeArrowheads="1"/>
          </p:cNvSpPr>
          <p:nvPr/>
        </p:nvSpPr>
        <p:spPr bwMode="auto">
          <a:xfrm>
            <a:off x="177192" y="-305827"/>
            <a:ext cx="2374387" cy="316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770883" y="2870700"/>
            <a:ext cx="76022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b="1" dirty="0" smtClean="0">
                <a:solidFill>
                  <a:srgbClr val="E3332F"/>
                </a:solidFill>
                <a:latin typeface="Helvetica" panose="020B0604020202020204" pitchFamily="34" charset="0"/>
                <a:ea typeface="Adobe Gothic Std B" panose="020B0800000000000000" pitchFamily="34" charset="-128"/>
                <a:cs typeface="Helvetica" panose="020B0604020202020204" pitchFamily="34" charset="0"/>
              </a:rPr>
              <a:t>GRAZIE!</a:t>
            </a:r>
            <a:endParaRPr lang="it-IT" sz="4800" b="1" dirty="0">
              <a:solidFill>
                <a:srgbClr val="E3332F"/>
              </a:solidFill>
              <a:latin typeface="Helvetica" panose="020B0604020202020204" pitchFamily="34" charset="0"/>
              <a:ea typeface="Adobe Gothic Std B" panose="020B0800000000000000" pitchFamily="34" charset="-128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04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2"/>
          <p:cNvSpPr>
            <a:spLocks noGrp="1"/>
          </p:cNvSpPr>
          <p:nvPr>
            <p:ph idx="1"/>
          </p:nvPr>
        </p:nvSpPr>
        <p:spPr>
          <a:xfrm>
            <a:off x="395536" y="404664"/>
            <a:ext cx="8291264" cy="57214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4400" b="1" dirty="0" smtClean="0">
                <a:solidFill>
                  <a:srgbClr val="E22E2E"/>
                </a:solidFill>
              </a:rPr>
              <a:t>CAMPIONE STATISTICO</a:t>
            </a:r>
          </a:p>
          <a:p>
            <a:pPr marL="0" indent="0">
              <a:buNone/>
            </a:pPr>
            <a:endParaRPr lang="it-IT" sz="2800" dirty="0" smtClean="0"/>
          </a:p>
          <a:p>
            <a:pPr marL="0" indent="0">
              <a:buNone/>
            </a:pPr>
            <a:r>
              <a:rPr lang="it-IT" sz="2800" dirty="0" smtClean="0"/>
              <a:t>L’indagine statistica riguardante la richiesta del certificato di astensione dal lavoro (previsto dalla Legge 219/2005- art. 8 per i donatori di sangue) ha coinvolto un campione di 382 persone.</a:t>
            </a:r>
          </a:p>
          <a:p>
            <a:pPr marL="0" indent="0">
              <a:buNone/>
            </a:pPr>
            <a:endParaRPr lang="it-IT" sz="2800" dirty="0"/>
          </a:p>
          <a:p>
            <a:pPr marL="0" indent="0">
              <a:buNone/>
            </a:pPr>
            <a:endParaRPr lang="it-IT" sz="2800" b="1" dirty="0" smtClean="0">
              <a:solidFill>
                <a:srgbClr val="0070B8"/>
              </a:solidFill>
            </a:endParaRPr>
          </a:p>
          <a:p>
            <a:pPr marL="0" indent="0">
              <a:buNone/>
            </a:pPr>
            <a:endParaRPr lang="it-IT" sz="2800" b="1" dirty="0">
              <a:solidFill>
                <a:srgbClr val="0070B8"/>
              </a:solidFill>
            </a:endParaRPr>
          </a:p>
          <a:p>
            <a:pPr marL="0" indent="0">
              <a:buNone/>
            </a:pPr>
            <a:endParaRPr lang="it-IT" sz="2800" dirty="0" smtClean="0"/>
          </a:p>
          <a:p>
            <a:pPr marL="0" indent="0">
              <a:buNone/>
            </a:pPr>
            <a:endParaRPr lang="it-IT" sz="28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90856" y="3789040"/>
            <a:ext cx="5621304" cy="646331"/>
          </a:xfrm>
          <a:prstGeom prst="rect">
            <a:avLst/>
          </a:prstGeom>
          <a:solidFill>
            <a:srgbClr val="0070B8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Certificato NO 232 (61%) </a:t>
            </a:r>
            <a:endParaRPr lang="en-US" sz="36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080520" y="5301208"/>
            <a:ext cx="5652000" cy="646331"/>
          </a:xfrm>
          <a:prstGeom prst="rect">
            <a:avLst/>
          </a:prstGeom>
          <a:solidFill>
            <a:srgbClr val="E3332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Certificato SI 150 (39%)</a:t>
            </a:r>
            <a:endParaRPr lang="en-US" sz="36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3647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41"/>
          <a:stretch/>
        </p:blipFill>
        <p:spPr bwMode="auto">
          <a:xfrm>
            <a:off x="3923928" y="188640"/>
            <a:ext cx="4932040" cy="632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0" y="729570"/>
            <a:ext cx="3779912" cy="646331"/>
          </a:xfrm>
          <a:prstGeom prst="rect">
            <a:avLst/>
          </a:prstGeom>
          <a:solidFill>
            <a:srgbClr val="0070B8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36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Questionario</a:t>
            </a:r>
            <a:endParaRPr lang="en-US" sz="36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9952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196752"/>
            <a:ext cx="8496944" cy="54006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it-IT" sz="2800" dirty="0" smtClean="0"/>
              <a:t> </a:t>
            </a:r>
            <a:endParaRPr lang="it-IT" sz="4000" dirty="0" smtClean="0"/>
          </a:p>
          <a:p>
            <a:pPr marL="0" indent="0">
              <a:buNone/>
            </a:pPr>
            <a:r>
              <a:rPr lang="it-IT" sz="2800" dirty="0" smtClean="0"/>
              <a:t>                                                                            </a:t>
            </a:r>
          </a:p>
          <a:p>
            <a:pPr marL="0" indent="0">
              <a:buNone/>
            </a:pPr>
            <a:r>
              <a:rPr lang="it-IT" sz="2800" dirty="0"/>
              <a:t> </a:t>
            </a:r>
            <a:r>
              <a:rPr lang="it-IT" sz="2800" dirty="0" smtClean="0"/>
              <a:t>                                                          </a:t>
            </a:r>
          </a:p>
          <a:p>
            <a:pPr marL="0" indent="0">
              <a:buNone/>
            </a:pPr>
            <a:endParaRPr lang="it-IT" sz="2800" dirty="0"/>
          </a:p>
          <a:p>
            <a:pPr marL="0" indent="0">
              <a:buNone/>
            </a:pPr>
            <a:endParaRPr lang="it-IT" sz="2800" dirty="0" smtClean="0"/>
          </a:p>
          <a:p>
            <a:pPr marL="0" indent="0">
              <a:buNone/>
            </a:pPr>
            <a:endParaRPr lang="it-IT" sz="2800" dirty="0"/>
          </a:p>
          <a:p>
            <a:pPr marL="0" indent="0">
              <a:buNone/>
            </a:pPr>
            <a:endParaRPr lang="it-IT" sz="2800" dirty="0" smtClean="0"/>
          </a:p>
          <a:p>
            <a:pPr marL="0" indent="0">
              <a:buNone/>
            </a:pPr>
            <a:endParaRPr lang="it-IT" sz="2800" dirty="0"/>
          </a:p>
          <a:p>
            <a:pPr marL="0" indent="0">
              <a:buNone/>
            </a:pPr>
            <a:endParaRPr lang="it-IT" sz="2800" dirty="0" smtClean="0"/>
          </a:p>
          <a:p>
            <a:pPr marL="0" indent="0">
              <a:buNone/>
            </a:pPr>
            <a:endParaRPr lang="it-IT" sz="2800" dirty="0"/>
          </a:p>
          <a:p>
            <a:pPr marL="0" indent="0">
              <a:buNone/>
            </a:pPr>
            <a:endParaRPr lang="it-IT" sz="2800" dirty="0" smtClean="0"/>
          </a:p>
          <a:p>
            <a:pPr marL="0" indent="0">
              <a:buNone/>
            </a:pPr>
            <a:endParaRPr lang="it-IT" sz="2800" dirty="0"/>
          </a:p>
          <a:p>
            <a:pPr marL="0" indent="0">
              <a:buNone/>
            </a:pPr>
            <a:endParaRPr lang="it-IT" sz="2800" dirty="0" smtClean="0"/>
          </a:p>
          <a:p>
            <a:pPr marL="0" indent="0">
              <a:buNone/>
            </a:pPr>
            <a:endParaRPr lang="it-IT" sz="4000" dirty="0"/>
          </a:p>
          <a:p>
            <a:pPr marL="0" indent="0">
              <a:buNone/>
            </a:pPr>
            <a:r>
              <a:rPr lang="it-IT" sz="4000" dirty="0" smtClean="0"/>
              <a:t>La giornata in cui il certificato viene rilasciato maggiormente è il </a:t>
            </a:r>
            <a:r>
              <a:rPr lang="it-IT" sz="4000" b="1" u="sng" dirty="0" smtClean="0"/>
              <a:t>venerdì. </a:t>
            </a:r>
            <a:endParaRPr lang="it-IT" sz="4000" dirty="0"/>
          </a:p>
        </p:txBody>
      </p:sp>
      <p:graphicFrame>
        <p:nvGraphicFramePr>
          <p:cNvPr id="5" name="Grafico 4"/>
          <p:cNvGraphicFramePr/>
          <p:nvPr>
            <p:extLst>
              <p:ext uri="{D42A27DB-BD31-4B8C-83A1-F6EECF244321}">
                <p14:modId xmlns:p14="http://schemas.microsoft.com/office/powerpoint/2010/main" val="806086830"/>
              </p:ext>
            </p:extLst>
          </p:nvPr>
        </p:nvGraphicFramePr>
        <p:xfrm>
          <a:off x="1115616" y="1196752"/>
          <a:ext cx="7128792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0" y="334397"/>
            <a:ext cx="5652000" cy="646331"/>
          </a:xfrm>
          <a:prstGeom prst="rect">
            <a:avLst/>
          </a:prstGeom>
          <a:solidFill>
            <a:srgbClr val="0070B8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36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Richiesta giornaliera </a:t>
            </a:r>
            <a:endParaRPr lang="it-IT" sz="36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3221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0" y="334397"/>
            <a:ext cx="7020272" cy="646331"/>
          </a:xfrm>
          <a:prstGeom prst="rect">
            <a:avLst/>
          </a:prstGeom>
          <a:solidFill>
            <a:srgbClr val="E22E2E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36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Confronto richiesta uomini-donne </a:t>
            </a:r>
            <a:endParaRPr lang="it-IT" sz="36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aphicFrame>
        <p:nvGraphicFramePr>
          <p:cNvPr id="6" name="Grafico 5"/>
          <p:cNvGraphicFramePr/>
          <p:nvPr>
            <p:extLst>
              <p:ext uri="{D42A27DB-BD31-4B8C-83A1-F6EECF244321}">
                <p14:modId xmlns:p14="http://schemas.microsoft.com/office/powerpoint/2010/main" val="2285265625"/>
              </p:ext>
            </p:extLst>
          </p:nvPr>
        </p:nvGraphicFramePr>
        <p:xfrm>
          <a:off x="539552" y="1412776"/>
          <a:ext cx="3672408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afico 7"/>
          <p:cNvGraphicFramePr/>
          <p:nvPr>
            <p:extLst>
              <p:ext uri="{D42A27DB-BD31-4B8C-83A1-F6EECF244321}">
                <p14:modId xmlns:p14="http://schemas.microsoft.com/office/powerpoint/2010/main" val="9665738"/>
              </p:ext>
            </p:extLst>
          </p:nvPr>
        </p:nvGraphicFramePr>
        <p:xfrm>
          <a:off x="4572000" y="1412776"/>
          <a:ext cx="3672408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ttangolo 3"/>
          <p:cNvSpPr/>
          <p:nvPr/>
        </p:nvSpPr>
        <p:spPr>
          <a:xfrm>
            <a:off x="395536" y="5373216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Sia gli uomini che le donne richiedono il certificato in una percentuale del 39%</a:t>
            </a:r>
            <a:endParaRPr lang="it-IT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1945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 smtClean="0"/>
              <a:t>Per sapere se la richiesta è influenzata da altri dati, oltre a quelli studiati precedentemente, ho raccolto anche informazioni sulla </a:t>
            </a:r>
            <a:r>
              <a:rPr lang="it-IT" b="1" dirty="0" smtClean="0">
                <a:solidFill>
                  <a:srgbClr val="E22E2E"/>
                </a:solidFill>
              </a:rPr>
              <a:t>professione</a:t>
            </a:r>
            <a:r>
              <a:rPr lang="it-IT" dirty="0" smtClean="0"/>
              <a:t>, la </a:t>
            </a:r>
            <a:r>
              <a:rPr lang="it-IT" b="1" dirty="0" smtClean="0">
                <a:solidFill>
                  <a:srgbClr val="0070B8"/>
                </a:solidFill>
              </a:rPr>
              <a:t>fascia d’età </a:t>
            </a:r>
            <a:r>
              <a:rPr lang="it-IT" dirty="0" smtClean="0"/>
              <a:t>e se la </a:t>
            </a:r>
            <a:r>
              <a:rPr lang="it-IT" b="1" dirty="0" smtClean="0">
                <a:solidFill>
                  <a:srgbClr val="E22E2E"/>
                </a:solidFill>
              </a:rPr>
              <a:t>donazione fosse di plasma o di sangue</a:t>
            </a:r>
            <a:r>
              <a:rPr lang="it-IT" dirty="0" smtClean="0"/>
              <a:t>.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043897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0" y="334397"/>
            <a:ext cx="5652000" cy="646331"/>
          </a:xfrm>
          <a:prstGeom prst="rect">
            <a:avLst/>
          </a:prstGeom>
          <a:solidFill>
            <a:srgbClr val="0070B8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36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Professione</a:t>
            </a:r>
            <a:endParaRPr lang="it-IT" sz="36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aphicFrame>
        <p:nvGraphicFramePr>
          <p:cNvPr id="6" name="Grafico 5"/>
          <p:cNvGraphicFramePr/>
          <p:nvPr>
            <p:extLst>
              <p:ext uri="{D42A27DB-BD31-4B8C-83A1-F6EECF244321}">
                <p14:modId xmlns:p14="http://schemas.microsoft.com/office/powerpoint/2010/main" val="3868385657"/>
              </p:ext>
            </p:extLst>
          </p:nvPr>
        </p:nvGraphicFramePr>
        <p:xfrm>
          <a:off x="899592" y="1196752"/>
          <a:ext cx="7704856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839819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0" y="334397"/>
            <a:ext cx="3419872" cy="646331"/>
          </a:xfrm>
          <a:prstGeom prst="rect">
            <a:avLst/>
          </a:prstGeom>
          <a:solidFill>
            <a:srgbClr val="E22E2E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36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Fasce di età</a:t>
            </a:r>
            <a:endParaRPr lang="it-IT" sz="36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aphicFrame>
        <p:nvGraphicFramePr>
          <p:cNvPr id="4" name="Grafico 3"/>
          <p:cNvGraphicFramePr/>
          <p:nvPr>
            <p:extLst>
              <p:ext uri="{D42A27DB-BD31-4B8C-83A1-F6EECF244321}">
                <p14:modId xmlns:p14="http://schemas.microsoft.com/office/powerpoint/2010/main" val="314653352"/>
              </p:ext>
            </p:extLst>
          </p:nvPr>
        </p:nvGraphicFramePr>
        <p:xfrm>
          <a:off x="539552" y="1556792"/>
          <a:ext cx="7632848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092301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8433616"/>
              </p:ext>
            </p:extLst>
          </p:nvPr>
        </p:nvGraphicFramePr>
        <p:xfrm>
          <a:off x="251520" y="1412777"/>
          <a:ext cx="3955082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ttangolo 8"/>
          <p:cNvSpPr/>
          <p:nvPr/>
        </p:nvSpPr>
        <p:spPr>
          <a:xfrm>
            <a:off x="539552" y="5314047"/>
            <a:ext cx="77048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sz="2800" dirty="0" smtClean="0">
                <a:solidFill>
                  <a:prstClr val="black"/>
                </a:solidFill>
              </a:rPr>
              <a:t>Il 38% di chi dona plasma e il 40% di chi dona sangue chiede il certificato per la giornata di riposo</a:t>
            </a:r>
            <a:endParaRPr lang="it-IT" sz="2800" dirty="0">
              <a:solidFill>
                <a:prstClr val="black"/>
              </a:solidFill>
            </a:endParaRPr>
          </a:p>
        </p:txBody>
      </p:sp>
      <p:graphicFrame>
        <p:nvGraphicFramePr>
          <p:cNvPr id="6" name="Grafico 5"/>
          <p:cNvGraphicFramePr/>
          <p:nvPr>
            <p:extLst>
              <p:ext uri="{D42A27DB-BD31-4B8C-83A1-F6EECF244321}">
                <p14:modId xmlns:p14="http://schemas.microsoft.com/office/powerpoint/2010/main" val="794871728"/>
              </p:ext>
            </p:extLst>
          </p:nvPr>
        </p:nvGraphicFramePr>
        <p:xfrm>
          <a:off x="4932040" y="1412776"/>
          <a:ext cx="3624064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0" y="334397"/>
            <a:ext cx="5652000" cy="646331"/>
          </a:xfrm>
          <a:prstGeom prst="rect">
            <a:avLst/>
          </a:prstGeom>
          <a:solidFill>
            <a:srgbClr val="0070B8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36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Sangue o Plasma?</a:t>
            </a:r>
            <a:endParaRPr lang="it-IT" sz="36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6040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Galassia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1129</TotalTime>
  <Words>275</Words>
  <Application>Microsoft Office PowerPoint</Application>
  <PresentationFormat>Presentazione su schermo (4:3)</PresentationFormat>
  <Paragraphs>62</Paragraphs>
  <Slides>12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7" baseType="lpstr">
      <vt:lpstr>Adobe Gothic Std B</vt:lpstr>
      <vt:lpstr>Arial</vt:lpstr>
      <vt:lpstr>Calibri</vt:lpstr>
      <vt:lpstr>Helvetica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VINCENZI GIULIANO</dc:creator>
  <cp:lastModifiedBy>Nadia</cp:lastModifiedBy>
  <cp:revision>133</cp:revision>
  <dcterms:created xsi:type="dcterms:W3CDTF">2016-10-08T12:03:42Z</dcterms:created>
  <dcterms:modified xsi:type="dcterms:W3CDTF">2018-01-21T21:38:57Z</dcterms:modified>
</cp:coreProperties>
</file>